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8" r:id="rId5"/>
    <p:sldId id="269" r:id="rId6"/>
    <p:sldId id="270" r:id="rId7"/>
    <p:sldId id="272" r:id="rId8"/>
    <p:sldId id="271" r:id="rId9"/>
    <p:sldId id="27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89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0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33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92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85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6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71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55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78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03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3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3F4FB-C19F-4178-B30A-CC2D677333B7}" type="datetimeFigureOut">
              <a:rPr lang="nl-NL" smtClean="0"/>
              <a:t>2-7-2019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DB682-6B9E-483D-ABEC-4C57BD13CD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21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3293"/>
            <a:ext cx="9144000" cy="1489032"/>
          </a:xfrm>
        </p:spPr>
        <p:txBody>
          <a:bodyPr/>
          <a:lstStyle/>
          <a:p>
            <a:r>
              <a:rPr lang="nl-NL" dirty="0" smtClean="0"/>
              <a:t>Fitting of </a:t>
            </a:r>
            <a:r>
              <a:rPr lang="nl-NL" dirty="0" err="1" smtClean="0"/>
              <a:t>Hex</a:t>
            </a:r>
            <a:r>
              <a:rPr lang="nl-NL" dirty="0" smtClean="0"/>
              <a:t>-Ge spectra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6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36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36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36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36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36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555" y="1722045"/>
                <a:ext cx="6083397" cy="15715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769253" y="3487169"/>
            <a:ext cx="40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,d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55526" y="4238650"/>
                <a:ext cx="581727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In this equation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nl-NL" dirty="0" smtClean="0"/>
                  <a:t> is the splitting of the quasi-fermi levels and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 smtClean="0"/>
                  <a:t> is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absorptivity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instead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,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correct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reflections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from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surface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reabsorption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nl-NL" dirty="0" smtClean="0"/>
              </a:p>
              <a:p>
                <a:r>
                  <a:rPr lang="nl-NL" dirty="0" smtClean="0"/>
                  <a:t>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nl-NL" dirty="0" smtClean="0"/>
                  <a:t> is a </a:t>
                </a:r>
                <a:r>
                  <a:rPr lang="nl-NL" dirty="0" err="1" smtClean="0"/>
                  <a:t>characteristic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length</a:t>
                </a:r>
                <a:r>
                  <a:rPr lang="nl-NL" dirty="0" smtClean="0"/>
                  <a:t> but I </a:t>
                </a:r>
                <a:r>
                  <a:rPr lang="nl-NL" dirty="0" err="1" smtClean="0"/>
                  <a:t>just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absorb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has a fitting parameter A </a:t>
                </a:r>
                <a:r>
                  <a:rPr lang="nl-NL" dirty="0" err="1" smtClean="0"/>
                  <a:t>explained</a:t>
                </a:r>
                <a:r>
                  <a:rPr lang="nl-NL" dirty="0"/>
                  <a:t> </a:t>
                </a:r>
                <a:r>
                  <a:rPr lang="nl-NL" dirty="0" smtClean="0"/>
                  <a:t>on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next slide. </a:t>
                </a:r>
                <a:endParaRPr lang="nl-NL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5526" y="4238650"/>
                <a:ext cx="5817273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43" t="-1319" b="-316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6378" y="3785859"/>
            <a:ext cx="4905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This</a:t>
            </a:r>
            <a:r>
              <a:rPr lang="nl-NL" dirty="0" smtClean="0"/>
              <a:t> model was </a:t>
            </a:r>
            <a:r>
              <a:rPr lang="nl-NL" dirty="0" err="1" smtClean="0"/>
              <a:t>originally</a:t>
            </a:r>
            <a:r>
              <a:rPr lang="nl-NL" dirty="0" smtClean="0"/>
              <a:t> </a:t>
            </a:r>
            <a:r>
              <a:rPr lang="nl-NL" dirty="0" err="1" smtClean="0"/>
              <a:t>written</a:t>
            </a:r>
            <a:r>
              <a:rPr lang="nl-NL" dirty="0" smtClean="0"/>
              <a:t> down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Würfel</a:t>
            </a:r>
            <a:r>
              <a:rPr lang="nl-NL" dirty="0" smtClean="0"/>
              <a:t> </a:t>
            </a:r>
            <a:r>
              <a:rPr lang="nl-NL" dirty="0" err="1" smtClean="0"/>
              <a:t>who</a:t>
            </a:r>
            <a:r>
              <a:rPr lang="nl-NL" dirty="0" smtClean="0"/>
              <a:t> </a:t>
            </a:r>
            <a:r>
              <a:rPr lang="nl-NL" dirty="0" err="1" smtClean="0"/>
              <a:t>investigated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black-body-</a:t>
            </a:r>
            <a:r>
              <a:rPr lang="nl-NL" dirty="0" err="1" smtClean="0"/>
              <a:t>radiation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radiation</a:t>
            </a:r>
            <a:r>
              <a:rPr lang="nl-NL" dirty="0" smtClean="0"/>
              <a:t> of a </a:t>
            </a:r>
            <a:r>
              <a:rPr lang="nl-NL" dirty="0" err="1" smtClean="0"/>
              <a:t>two</a:t>
            </a:r>
            <a:r>
              <a:rPr lang="nl-NL" dirty="0" smtClean="0"/>
              <a:t>-level system are </a:t>
            </a:r>
            <a:r>
              <a:rPr lang="nl-NL" dirty="0" err="1" smtClean="0"/>
              <a:t>related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introducing</a:t>
            </a:r>
            <a:r>
              <a:rPr lang="nl-NL" dirty="0" smtClean="0"/>
              <a:t> a </a:t>
            </a:r>
            <a:r>
              <a:rPr lang="nl-NL" dirty="0" err="1" smtClean="0"/>
              <a:t>chemical</a:t>
            </a:r>
            <a:r>
              <a:rPr lang="nl-NL" dirty="0" smtClean="0"/>
              <a:t> </a:t>
            </a:r>
            <a:r>
              <a:rPr lang="nl-NL" dirty="0" err="1" smtClean="0"/>
              <a:t>potential</a:t>
            </a:r>
            <a:r>
              <a:rPr lang="nl-NL" dirty="0" smtClean="0"/>
              <a:t>. </a:t>
            </a:r>
          </a:p>
          <a:p>
            <a:r>
              <a:rPr lang="nl-NL" dirty="0" smtClean="0"/>
              <a:t>Reference:</a:t>
            </a:r>
          </a:p>
          <a:p>
            <a:r>
              <a:rPr lang="nl-NL" dirty="0" err="1" smtClean="0"/>
              <a:t>Slight</a:t>
            </a:r>
            <a:r>
              <a:rPr lang="nl-NL" dirty="0" smtClean="0"/>
              <a:t> </a:t>
            </a:r>
            <a:r>
              <a:rPr lang="nl-NL" dirty="0" err="1" smtClean="0"/>
              <a:t>modifications</a:t>
            </a:r>
            <a:r>
              <a:rPr lang="nl-NL" dirty="0" smtClean="0"/>
              <a:t> </a:t>
            </a:r>
            <a:r>
              <a:rPr lang="nl-NL" dirty="0" err="1" smtClean="0"/>
              <a:t>were</a:t>
            </a:r>
            <a:r>
              <a:rPr lang="nl-NL" dirty="0" smtClean="0"/>
              <a:t> made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Lasher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Stern </a:t>
            </a:r>
            <a:r>
              <a:rPr lang="nl-NL" dirty="0" err="1" smtClean="0"/>
              <a:t>who</a:t>
            </a:r>
            <a:r>
              <a:rPr lang="nl-NL" dirty="0" smtClean="0"/>
              <a:t> </a:t>
            </a:r>
            <a:r>
              <a:rPr lang="nl-NL" dirty="0" err="1" smtClean="0"/>
              <a:t>corrected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absorption</a:t>
            </a:r>
            <a:r>
              <a:rPr lang="nl-NL" dirty="0" smtClean="0"/>
              <a:t> </a:t>
            </a:r>
            <a:r>
              <a:rPr lang="nl-NL" dirty="0" err="1" smtClean="0"/>
              <a:t>coefficient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re-</a:t>
            </a:r>
            <a:r>
              <a:rPr lang="nl-NL" dirty="0" err="1" smtClean="0"/>
              <a:t>absorption</a:t>
            </a:r>
            <a:r>
              <a:rPr lang="nl-NL" dirty="0" smtClean="0"/>
              <a:t> </a:t>
            </a:r>
            <a:r>
              <a:rPr lang="nl-NL" dirty="0" err="1" smtClean="0"/>
              <a:t>processes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58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2150" y="2798677"/>
                <a:ext cx="2487797" cy="420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2798677"/>
                <a:ext cx="2487797" cy="420051"/>
              </a:xfrm>
              <a:prstGeom prst="rect">
                <a:avLst/>
              </a:prstGeom>
              <a:blipFill rotWithShape="0">
                <a:blip r:embed="rId2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3126" y="938609"/>
                <a:ext cx="603356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In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first </a:t>
                </a:r>
                <a:r>
                  <a:rPr lang="nl-NL" dirty="0" err="1" smtClean="0"/>
                  <a:t>approximation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proportional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density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states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density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states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given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 a square root </a:t>
                </a:r>
                <a:r>
                  <a:rPr lang="nl-NL" dirty="0" err="1" smtClean="0"/>
                  <a:t>function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 smtClean="0"/>
                  <a:t>.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also</a:t>
                </a:r>
                <a:r>
                  <a:rPr lang="nl-NL" dirty="0" smtClean="0"/>
                  <a:t> take </a:t>
                </a:r>
                <a:r>
                  <a:rPr lang="nl-NL" dirty="0" err="1" smtClean="0"/>
                  <a:t>into</a:t>
                </a:r>
                <a:r>
                  <a:rPr lang="nl-NL" dirty="0" smtClean="0"/>
                  <a:t> account </a:t>
                </a:r>
                <a:r>
                  <a:rPr lang="nl-NL" dirty="0" err="1" smtClean="0"/>
                  <a:t>states</a:t>
                </a:r>
                <a:r>
                  <a:rPr lang="nl-NL" dirty="0" smtClean="0"/>
                  <a:t> in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bandgap</a:t>
                </a:r>
                <a:r>
                  <a:rPr lang="nl-NL" dirty="0" smtClean="0"/>
                  <a:t> (</a:t>
                </a:r>
                <a:r>
                  <a:rPr lang="nl-NL" dirty="0" err="1" smtClean="0"/>
                  <a:t>due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doping)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 </a:t>
                </a:r>
                <a:r>
                  <a:rPr lang="nl-NL" dirty="0" err="1" smtClean="0"/>
                  <a:t>density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states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convoluted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with</a:t>
                </a:r>
                <a:r>
                  <a:rPr lang="nl-NL" dirty="0" smtClean="0"/>
                  <a:t> a peak </a:t>
                </a:r>
                <a:r>
                  <a:rPr lang="nl-NL" dirty="0" err="1" smtClean="0"/>
                  <a:t>function</a:t>
                </a:r>
                <a:r>
                  <a:rPr lang="nl-NL" dirty="0" smtClean="0"/>
                  <a:t> T(E).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</a:t>
                </a:r>
                <a:r>
                  <a:rPr lang="nl-NL" dirty="0" smtClean="0"/>
                  <a:t> G(E).</a:t>
                </a:r>
                <a:endParaRPr lang="nl-NL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6" y="938609"/>
                <a:ext cx="6033564" cy="1754326"/>
              </a:xfrm>
              <a:prstGeom prst="rect">
                <a:avLst/>
              </a:prstGeom>
              <a:blipFill rotWithShape="0">
                <a:blip r:embed="rId3"/>
                <a:stretch>
                  <a:fillRect l="-909" t="-2083" b="-451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2150" y="3272206"/>
                <a:ext cx="3348353" cy="815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2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nl-NL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50" y="3272206"/>
                <a:ext cx="3348353" cy="81541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7077" y="3924998"/>
                <a:ext cx="3406894" cy="8996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77" y="3924998"/>
                <a:ext cx="3406894" cy="89960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6525" y="1170492"/>
            <a:ext cx="4953453" cy="250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0971" y="4326962"/>
            <a:ext cx="4869007" cy="2466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26195" y="1362650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6195" y="1362650"/>
                <a:ext cx="61908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04454" y="447878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454" y="4478789"/>
                <a:ext cx="619080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 txBox="1">
            <a:spLocks/>
          </p:cNvSpPr>
          <p:nvPr/>
        </p:nvSpPr>
        <p:spPr>
          <a:xfrm>
            <a:off x="247966" y="2337"/>
            <a:ext cx="11136726" cy="11568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13126" y="4836164"/>
                <a:ext cx="603356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The </a:t>
                </a:r>
                <a:r>
                  <a:rPr lang="nl-NL" dirty="0" err="1" smtClean="0"/>
                  <a:t>formula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T(E) is a </a:t>
                </a:r>
                <a:r>
                  <a:rPr lang="nl-NL" dirty="0" err="1" smtClean="0"/>
                  <a:t>generalised</a:t>
                </a:r>
                <a:r>
                  <a:rPr lang="nl-NL" dirty="0" smtClean="0"/>
                  <a:t> form in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nl-NL" dirty="0" smtClean="0"/>
                  <a:t> </a:t>
                </a:r>
                <a:r>
                  <a:rPr lang="nl-NL" dirty="0" err="1" smtClean="0"/>
                  <a:t>gives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“</a:t>
                </a:r>
                <a:r>
                  <a:rPr lang="nl-NL" dirty="0" err="1" smtClean="0"/>
                  <a:t>sharpness”of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peak as is </a:t>
                </a:r>
                <a:r>
                  <a:rPr lang="nl-NL" dirty="0" err="1" smtClean="0"/>
                  <a:t>typically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chosen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in </a:t>
                </a:r>
                <a:r>
                  <a:rPr lang="nl-NL" dirty="0" err="1" smtClean="0"/>
                  <a:t>between</a:t>
                </a:r>
                <a:r>
                  <a:rPr lang="nl-NL" dirty="0" smtClean="0"/>
                  <a:t> 1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2, 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nl-NL" dirty="0" smtClean="0"/>
                  <a:t> is a fitting parameter </a:t>
                </a:r>
                <a:r>
                  <a:rPr lang="nl-NL" dirty="0" err="1" smtClean="0"/>
                  <a:t>determining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width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peak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N is a </a:t>
                </a:r>
                <a:r>
                  <a:rPr lang="nl-NL" dirty="0" err="1" smtClean="0"/>
                  <a:t>normalization</a:t>
                </a:r>
                <a:r>
                  <a:rPr lang="nl-NL" dirty="0" smtClean="0"/>
                  <a:t> constant </a:t>
                </a:r>
                <a:r>
                  <a:rPr lang="nl-NL" dirty="0" err="1" smtClean="0"/>
                  <a:t>that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makes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sure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integral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under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peak </a:t>
                </a:r>
                <a:r>
                  <a:rPr lang="nl-NL" dirty="0" err="1" smtClean="0"/>
                  <a:t>remains</a:t>
                </a:r>
                <a:r>
                  <a:rPr lang="nl-NL" dirty="0" smtClean="0"/>
                  <a:t> 1. </a:t>
                </a:r>
                <a:r>
                  <a:rPr lang="nl-NL" dirty="0" err="1" smtClean="0"/>
                  <a:t>Examples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peaks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with</a:t>
                </a:r>
                <a:r>
                  <a:rPr lang="nl-NL" dirty="0" smtClean="0"/>
                  <a:t> are </a:t>
                </a:r>
                <a:r>
                  <a:rPr lang="nl-NL" dirty="0" err="1" smtClean="0"/>
                  <a:t>plotted</a:t>
                </a:r>
                <a:r>
                  <a:rPr lang="nl-NL" dirty="0" smtClean="0"/>
                  <a:t> on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right </a:t>
                </a:r>
                <a:r>
                  <a:rPr lang="nl-NL" dirty="0" err="1" smtClean="0"/>
                  <a:t>together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with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corresponding</a:t>
                </a:r>
                <a:r>
                  <a:rPr lang="nl-NL" dirty="0" smtClean="0"/>
                  <a:t> G(E) </a:t>
                </a:r>
                <a:r>
                  <a:rPr lang="nl-NL" dirty="0" err="1" smtClean="0"/>
                  <a:t>funtions</a:t>
                </a:r>
                <a:endParaRPr lang="nl-NL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126" y="4836164"/>
                <a:ext cx="6033564" cy="2031325"/>
              </a:xfrm>
              <a:prstGeom prst="rect">
                <a:avLst/>
              </a:prstGeom>
              <a:blipFill rotWithShape="0">
                <a:blip r:embed="rId10"/>
                <a:stretch>
                  <a:fillRect l="-909" t="-1497" b="-359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0492313" y="1362649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2313" y="1362649"/>
                <a:ext cx="619080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7843" r="-8824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392363" y="4485441"/>
                <a:ext cx="6190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363" y="4485441"/>
                <a:ext cx="619080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8911" r="-8911" b="-666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0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966" y="2337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998316" y="1377973"/>
                <a:ext cx="3386376" cy="873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𝑃𝐿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unc>
                            <m:funcPr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0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nl-NL" sz="20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nl-NL" sz="2000" b="0" i="1" smtClean="0">
                                          <a:latin typeface="Cambria Math" panose="02040503050406030204" pitchFamily="18" charset="0"/>
                                        </a:rPr>
                                        <m:t>𝑘𝑇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  <m:t> −1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8316" y="1377973"/>
                <a:ext cx="3386376" cy="8730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47966" y="1179348"/>
                <a:ext cx="581727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The </a:t>
                </a:r>
                <a:r>
                  <a:rPr lang="nl-NL" dirty="0" err="1" smtClean="0"/>
                  <a:t>problem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model is </a:t>
                </a:r>
                <a:r>
                  <a:rPr lang="nl-NL" dirty="0" err="1" smtClean="0"/>
                  <a:t>that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it</a:t>
                </a:r>
                <a:r>
                  <a:rPr lang="nl-NL" dirty="0" smtClean="0"/>
                  <a:t> has a </a:t>
                </a:r>
                <a:r>
                  <a:rPr lang="nl-NL" dirty="0" err="1" smtClean="0"/>
                  <a:t>singularity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when</a:t>
                </a:r>
                <a:r>
                  <a:rPr lang="nl-NL" dirty="0" smtClean="0"/>
                  <a:t>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nl-NL" dirty="0" smtClean="0"/>
                  <a:t>.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understood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because</a:t>
                </a:r>
                <a:r>
                  <a:rPr lang="nl-NL" dirty="0" smtClean="0"/>
                  <a:t> we </a:t>
                </a:r>
                <a:r>
                  <a:rPr lang="nl-NL" dirty="0" err="1" smtClean="0"/>
                  <a:t>assume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to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independent of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 charge carriers, </a:t>
                </a:r>
                <a:r>
                  <a:rPr lang="nl-NL" dirty="0" err="1" smtClean="0"/>
                  <a:t>however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if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fermi</a:t>
                </a:r>
                <a:r>
                  <a:rPr lang="nl-NL" dirty="0" smtClean="0"/>
                  <a:t>-levels are </a:t>
                </a:r>
                <a:r>
                  <a:rPr lang="nl-NL" dirty="0" err="1" smtClean="0"/>
                  <a:t>inside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 band </a:t>
                </a:r>
                <a:r>
                  <a:rPr lang="nl-NL" dirty="0" err="1" smtClean="0"/>
                  <a:t>some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transitions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become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inaccessible</a:t>
                </a:r>
                <a:r>
                  <a:rPr lang="nl-NL" dirty="0" smtClean="0"/>
                  <a:t>.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example</a:t>
                </a:r>
                <a:r>
                  <a:rPr lang="nl-NL" dirty="0" smtClean="0"/>
                  <a:t> of </a:t>
                </a:r>
                <a:r>
                  <a:rPr lang="nl-NL" dirty="0" err="1" smtClean="0"/>
                  <a:t>such</a:t>
                </a:r>
                <a:r>
                  <a:rPr lang="nl-NL" dirty="0" smtClean="0"/>
                  <a:t> a </a:t>
                </a:r>
                <a:r>
                  <a:rPr lang="nl-NL" dirty="0" err="1" smtClean="0"/>
                  <a:t>singularity</a:t>
                </a:r>
                <a:r>
                  <a:rPr lang="nl-NL" dirty="0" smtClean="0"/>
                  <a:t> is show in blue in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figure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not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corrected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and</a:t>
                </a:r>
                <a:r>
                  <a:rPr lang="nl-NL" dirty="0" smtClean="0"/>
                  <a:t> red </a:t>
                </a:r>
                <a:r>
                  <a:rPr lang="nl-NL" dirty="0" err="1" smtClean="0"/>
                  <a:t>which</a:t>
                </a:r>
                <a:r>
                  <a:rPr lang="nl-NL" dirty="0" smtClean="0"/>
                  <a:t> is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corrected</a:t>
                </a:r>
                <a:r>
                  <a:rPr lang="nl-NL" dirty="0" smtClean="0"/>
                  <a:t> PL spectrum. .  </a:t>
                </a:r>
                <a:endParaRPr lang="nl-NL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1179348"/>
                <a:ext cx="5817273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43" t="-1319" r="-943" b="-316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7966" y="3404338"/>
                <a:ext cx="6458628" cy="31561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Correcting </a:t>
                </a:r>
                <a:r>
                  <a:rPr lang="nl-NL" dirty="0" err="1" smtClean="0"/>
                  <a:t>the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absorption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coefficient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for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occupation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gives</a:t>
                </a:r>
                <a:r>
                  <a:rPr lang="nl-NL" dirty="0" smtClean="0"/>
                  <a:t>:</a:t>
                </a:r>
              </a:p>
              <a:p>
                <a:endParaRPr lang="nl-N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nl-NL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b="0" i="1" smtClean="0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func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nl-NL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l-NL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nl-NL" i="1">
                                                  <a:latin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l-NL" i="1"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nl-NL" i="1">
                                      <a:latin typeface="Cambria Math" panose="02040503050406030204" pitchFamily="18" charset="0"/>
                                    </a:rPr>
                                    <m:t>⋅</m:t>
                                  </m:r>
                                  <m:f>
                                    <m:fPr>
                                      <m:ctrlPr>
                                        <a:rPr lang="nl-N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nl-NL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func>
                              <m:r>
                                <a:rPr lang="nl-NL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nl-NL" dirty="0" smtClean="0"/>
              </a:p>
              <a:p>
                <a:endParaRPr lang="nl-NL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func>
                              <m:funcPr>
                                <m:ctrlP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NL" b="0" i="0" smtClean="0">
                                    <a:latin typeface="Cambria Math" panose="02040503050406030204" pitchFamily="18" charset="0"/>
                                  </a:rPr>
                                  <m:t>exp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nl-N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nl-NL" b="0" i="0" smtClean="0">
                                            <a:latin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num>
                                      <m:den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nl-NL" b="0" i="1" smtClean="0">
                                            <a:latin typeface="Cambria Math" panose="02040503050406030204" pitchFamily="18" charset="0"/>
                                          </a:rPr>
                                          <m:t>𝑘𝑇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func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r>
                  <a:rPr lang="nl-NL" dirty="0" smtClean="0"/>
                  <a:t>   </a:t>
                </a:r>
                <a:r>
                  <a:rPr lang="nl-NL" b="1" dirty="0" err="1" smtClean="0"/>
                  <a:t>When</a:t>
                </a:r>
                <a:r>
                  <a:rPr lang="nl-NL" b="1" dirty="0" smtClean="0"/>
                  <a:t> </a:t>
                </a:r>
                <a:r>
                  <a:rPr lang="nl-NL" b="1" dirty="0" err="1" smtClean="0"/>
                  <a:t>assuming</a:t>
                </a:r>
                <a:r>
                  <a:rPr lang="nl-NL" b="1" dirty="0"/>
                  <a:t> </a:t>
                </a:r>
                <a:r>
                  <a:rPr lang="nl-NL" b="1" dirty="0" err="1" smtClean="0"/>
                  <a:t>intrinsic</a:t>
                </a:r>
                <a:r>
                  <a:rPr lang="nl-NL" b="1" dirty="0" smtClean="0"/>
                  <a:t>.</a:t>
                </a:r>
              </a:p>
              <a:p>
                <a:r>
                  <a:rPr lang="nl-NL" dirty="0" err="1" smtClean="0"/>
                  <a:t>This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derivation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</a:t>
                </a:r>
                <a:r>
                  <a:rPr lang="nl-NL" dirty="0" smtClean="0"/>
                  <a:t> found in </a:t>
                </a:r>
                <a:r>
                  <a:rPr lang="nl-NL" dirty="0" err="1" smtClean="0"/>
                  <a:t>reference</a:t>
                </a:r>
                <a:r>
                  <a:rPr lang="nl-NL" smtClean="0"/>
                  <a:t>: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6" y="3404338"/>
                <a:ext cx="6458628" cy="3156120"/>
              </a:xfrm>
              <a:prstGeom prst="rect">
                <a:avLst/>
              </a:prstGeom>
              <a:blipFill rotWithShape="0">
                <a:blip r:embed="rId4"/>
                <a:stretch>
                  <a:fillRect l="-850" t="-96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5879" y="2230001"/>
            <a:ext cx="5646121" cy="3714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97567" y="3225305"/>
            <a:ext cx="11811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" t="10856" r="6549" b="10217"/>
          <a:stretch/>
        </p:blipFill>
        <p:spPr>
          <a:xfrm>
            <a:off x="9417269" y="114189"/>
            <a:ext cx="2774731" cy="67088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7" t="9073" r="9311" b="5582"/>
          <a:stretch/>
        </p:blipFill>
        <p:spPr>
          <a:xfrm>
            <a:off x="635535" y="4289652"/>
            <a:ext cx="6905297" cy="24293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707" b="5324"/>
          <a:stretch/>
        </p:blipFill>
        <p:spPr>
          <a:xfrm>
            <a:off x="635535" y="1670185"/>
            <a:ext cx="6905297" cy="24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T-series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7" y="2336217"/>
            <a:ext cx="2715098" cy="3485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" t="7091" r="3423" b="7013"/>
          <a:stretch/>
        </p:blipFill>
        <p:spPr>
          <a:xfrm>
            <a:off x="5713933" y="2207172"/>
            <a:ext cx="6212203" cy="37627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795" y="2483362"/>
            <a:ext cx="2937915" cy="340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6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P-series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1" t="8556" r="8965" b="4548"/>
          <a:stretch/>
        </p:blipFill>
        <p:spPr>
          <a:xfrm>
            <a:off x="336331" y="1577849"/>
            <a:ext cx="6737131" cy="2400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8" t="8298" r="8965" b="5064"/>
          <a:stretch/>
        </p:blipFill>
        <p:spPr>
          <a:xfrm>
            <a:off x="336331" y="4122651"/>
            <a:ext cx="6737131" cy="2383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8" b="9579"/>
          <a:stretch/>
        </p:blipFill>
        <p:spPr>
          <a:xfrm>
            <a:off x="9049407" y="150915"/>
            <a:ext cx="3142593" cy="667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5717060" y="1179381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</a:t>
            </a:r>
            <a:r>
              <a:rPr lang="nl-NL" sz="2400" b="1" dirty="0" smtClean="0"/>
              <a:t>-series</a:t>
            </a:r>
            <a:endParaRPr lang="nl-NL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7966" y="1179381"/>
            <a:ext cx="3840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Fitting Parameters: A, Eg, </a:t>
            </a:r>
            <a:r>
              <a:rPr lang="nl-NL" dirty="0" err="1" smtClean="0"/>
              <a:t>T</a:t>
            </a:r>
            <a:r>
              <a:rPr lang="nl-NL" baseline="-25000" dirty="0" err="1" smtClean="0"/>
              <a:t>electron</a:t>
            </a:r>
            <a:r>
              <a:rPr lang="nl-NL" dirty="0" smtClean="0"/>
              <a:t>,</a:t>
            </a:r>
            <a:r>
              <a:rPr lang="el-GR" dirty="0" smtClean="0"/>
              <a:t>γ</a:t>
            </a:r>
            <a:r>
              <a:rPr lang="nl-NL" dirty="0" smtClean="0"/>
              <a:t> ,</a:t>
            </a:r>
            <a:r>
              <a:rPr lang="el-GR" dirty="0" smtClean="0"/>
              <a:t>Δμ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6589" r="4116" b="6208"/>
          <a:stretch/>
        </p:blipFill>
        <p:spPr>
          <a:xfrm>
            <a:off x="4920843" y="2049517"/>
            <a:ext cx="6840234" cy="4595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" t="4598" r="2981" b="3908"/>
          <a:stretch/>
        </p:blipFill>
        <p:spPr>
          <a:xfrm>
            <a:off x="247966" y="1860330"/>
            <a:ext cx="3733021" cy="479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697" y="22545"/>
            <a:ext cx="11136726" cy="11568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Model 3: </a:t>
            </a:r>
            <a:r>
              <a:rPr lang="nl-NL" dirty="0" err="1" smtClean="0"/>
              <a:t>Lasher</a:t>
            </a:r>
            <a:r>
              <a:rPr lang="nl-NL" dirty="0" smtClean="0"/>
              <a:t>-Stern-</a:t>
            </a:r>
            <a:r>
              <a:rPr lang="nl-NL" dirty="0" err="1" smtClean="0"/>
              <a:t>Wurfel</a:t>
            </a:r>
            <a:r>
              <a:rPr lang="nl-NL" dirty="0" smtClean="0"/>
              <a:t> model</a:t>
            </a:r>
            <a:endParaRPr lang="nl-NL" dirty="0"/>
          </a:p>
        </p:txBody>
      </p:sp>
      <p:sp>
        <p:nvSpPr>
          <p:cNvPr id="10" name="TextBox 9"/>
          <p:cNvSpPr txBox="1"/>
          <p:nvPr/>
        </p:nvSpPr>
        <p:spPr>
          <a:xfrm>
            <a:off x="956304" y="1372564"/>
            <a:ext cx="96172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improvements</a:t>
            </a:r>
            <a:r>
              <a:rPr lang="nl-NL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Correct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inhomogeneous</a:t>
            </a:r>
            <a:r>
              <a:rPr lang="nl-NL" dirty="0"/>
              <a:t> </a:t>
            </a:r>
            <a:r>
              <a:rPr lang="nl-NL" dirty="0" err="1" smtClean="0"/>
              <a:t>occupation</a:t>
            </a:r>
            <a:r>
              <a:rPr lang="nl-NL" dirty="0" smtClean="0"/>
              <a:t> of </a:t>
            </a:r>
            <a:r>
              <a:rPr lang="nl-NL" dirty="0" err="1" smtClean="0"/>
              <a:t>valence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conduction</a:t>
            </a:r>
            <a:r>
              <a:rPr lang="nl-NL" dirty="0" smtClean="0"/>
              <a:t> band </a:t>
            </a:r>
            <a:r>
              <a:rPr lang="nl-NL" dirty="0" err="1" smtClean="0"/>
              <a:t>due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doping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Correct </a:t>
            </a:r>
            <a:r>
              <a:rPr lang="nl-NL" dirty="0" err="1" smtClean="0"/>
              <a:t>for</a:t>
            </a:r>
            <a:r>
              <a:rPr lang="nl-NL" dirty="0" smtClean="0"/>
              <a:t> a small </a:t>
            </a:r>
            <a:r>
              <a:rPr lang="nl-NL" dirty="0" err="1" smtClean="0"/>
              <a:t>absorption</a:t>
            </a:r>
            <a:r>
              <a:rPr lang="nl-NL" dirty="0" smtClean="0"/>
              <a:t> </a:t>
            </a:r>
            <a:r>
              <a:rPr lang="nl-NL" dirty="0" err="1" smtClean="0"/>
              <a:t>contribution</a:t>
            </a:r>
            <a:r>
              <a:rPr lang="nl-NL" dirty="0" smtClean="0"/>
              <a:t> at 0.35 eV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estimate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free carrier </a:t>
            </a:r>
            <a:r>
              <a:rPr lang="nl-NL" dirty="0" err="1" smtClean="0"/>
              <a:t>density</a:t>
            </a:r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err="1" smtClean="0"/>
              <a:t>Try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determine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doping level in </a:t>
            </a:r>
            <a:r>
              <a:rPr lang="nl-NL" dirty="0" err="1" smtClean="0"/>
              <a:t>the</a:t>
            </a:r>
            <a:r>
              <a:rPr lang="nl-NL" dirty="0" smtClean="0"/>
              <a:t> Ge-shell </a:t>
            </a:r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model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Make a fit </a:t>
            </a:r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density</a:t>
            </a:r>
            <a:r>
              <a:rPr lang="nl-NL" dirty="0" smtClean="0"/>
              <a:t> of </a:t>
            </a:r>
            <a:r>
              <a:rPr lang="nl-NL" dirty="0" err="1" smtClean="0"/>
              <a:t>states</a:t>
            </a:r>
            <a:r>
              <a:rPr lang="nl-NL" dirty="0" smtClean="0"/>
              <a:t> data </a:t>
            </a:r>
            <a:r>
              <a:rPr lang="nl-NL" dirty="0" err="1" smtClean="0"/>
              <a:t>from</a:t>
            </a:r>
            <a:r>
              <a:rPr lang="nl-NL" dirty="0" smtClean="0"/>
              <a:t> Jena (</a:t>
            </a:r>
            <a:r>
              <a:rPr lang="nl-NL" dirty="0" err="1" smtClean="0"/>
              <a:t>prefearably</a:t>
            </a:r>
            <a:r>
              <a:rPr lang="nl-NL" dirty="0" smtClean="0"/>
              <a:t> a DOS per </a:t>
            </a:r>
            <a:r>
              <a:rPr lang="nl-NL" dirty="0" err="1" smtClean="0"/>
              <a:t>transition</a:t>
            </a:r>
            <a:r>
              <a:rPr lang="nl-NL" dirty="0" smtClean="0"/>
              <a:t> </a:t>
            </a:r>
            <a:r>
              <a:rPr lang="nl-NL" dirty="0" err="1" smtClean="0"/>
              <a:t>such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/>
              <a:t> </a:t>
            </a:r>
            <a:r>
              <a:rPr lang="nl-NL" dirty="0" smtClean="0"/>
              <a:t>exact </a:t>
            </a:r>
            <a:r>
              <a:rPr lang="nl-NL" dirty="0" err="1" smtClean="0"/>
              <a:t>energies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still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fitted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) </a:t>
            </a: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err="1" smtClean="0"/>
              <a:t>Measure</a:t>
            </a:r>
            <a:r>
              <a:rPr lang="nl-NL" dirty="0" smtClean="0"/>
              <a:t> a power series at </a:t>
            </a:r>
            <a:r>
              <a:rPr lang="nl-NL" dirty="0" err="1" smtClean="0"/>
              <a:t>higher</a:t>
            </a:r>
            <a:r>
              <a:rPr lang="nl-NL" dirty="0" smtClean="0"/>
              <a:t> </a:t>
            </a:r>
            <a:r>
              <a:rPr lang="nl-NL" dirty="0" err="1" smtClean="0"/>
              <a:t>excitation</a:t>
            </a:r>
            <a:r>
              <a:rPr lang="nl-NL" dirty="0" smtClean="0"/>
              <a:t> </a:t>
            </a:r>
            <a:r>
              <a:rPr lang="nl-NL" dirty="0" err="1" smtClean="0"/>
              <a:t>density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whether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second peak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included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model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Measure</a:t>
            </a:r>
            <a:r>
              <a:rPr lang="nl-NL" dirty="0" smtClean="0"/>
              <a:t> a </a:t>
            </a:r>
            <a:r>
              <a:rPr lang="nl-NL" dirty="0" err="1" smtClean="0"/>
              <a:t>temperature</a:t>
            </a:r>
            <a:r>
              <a:rPr lang="nl-NL" dirty="0" smtClean="0"/>
              <a:t> series at </a:t>
            </a:r>
            <a:r>
              <a:rPr lang="nl-NL" dirty="0" err="1" smtClean="0"/>
              <a:t>lower</a:t>
            </a:r>
            <a:r>
              <a:rPr lang="nl-NL" dirty="0" smtClean="0"/>
              <a:t> </a:t>
            </a:r>
            <a:r>
              <a:rPr lang="nl-NL" dirty="0" err="1" smtClean="0"/>
              <a:t>excitation</a:t>
            </a:r>
            <a:r>
              <a:rPr lang="nl-NL" dirty="0" smtClean="0"/>
              <a:t> </a:t>
            </a:r>
            <a:r>
              <a:rPr lang="nl-NL" dirty="0" err="1" smtClean="0"/>
              <a:t>density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charge carriers relax</a:t>
            </a:r>
          </a:p>
          <a:p>
            <a:pPr marL="285750" indent="-285750">
              <a:buFontTx/>
              <a:buChar char="-"/>
            </a:pPr>
            <a:r>
              <a:rPr lang="nl-NL" dirty="0" err="1" smtClean="0"/>
              <a:t>Measure</a:t>
            </a:r>
            <a:r>
              <a:rPr lang="nl-NL" dirty="0" smtClean="0"/>
              <a:t> a RT power series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we </a:t>
            </a:r>
            <a:r>
              <a:rPr lang="nl-NL" dirty="0" err="1" smtClean="0"/>
              <a:t>can</a:t>
            </a:r>
            <a:r>
              <a:rPr lang="nl-NL" dirty="0" smtClean="0"/>
              <a:t> go down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temperature</a:t>
            </a:r>
            <a:r>
              <a:rPr lang="nl-NL" dirty="0" smtClean="0"/>
              <a:t> </a:t>
            </a:r>
            <a:r>
              <a:rPr lang="nl-NL" dirty="0" err="1" smtClean="0"/>
              <a:t>effects</a:t>
            </a:r>
            <a:r>
              <a:rPr lang="nl-NL" dirty="0" smtClean="0"/>
              <a:t> </a:t>
            </a:r>
            <a:r>
              <a:rPr lang="nl-NL" dirty="0" err="1" smtClean="0"/>
              <a:t>driven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lattice</a:t>
            </a:r>
            <a:r>
              <a:rPr lang="nl-NL" dirty="0" smtClean="0"/>
              <a:t>.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95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556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Wingdings</vt:lpstr>
      <vt:lpstr>Office Theme</vt:lpstr>
      <vt:lpstr>Fitting of Hex-Ge spectra</vt:lpstr>
      <vt:lpstr>Model 3: Lasher-Stern-Wurfel model</vt:lpstr>
      <vt:lpstr>PowerPoint Presentation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  <vt:lpstr>Model 3: Lasher-Stern-Wurfel model</vt:lpstr>
    </vt:vector>
  </TitlesOfParts>
  <Company>TU/e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Fitting of Hex-Ge spectra</dc:title>
  <dc:creator>Dijkstra, A.</dc:creator>
  <cp:lastModifiedBy>Dijkstra, A.</cp:lastModifiedBy>
  <cp:revision>47</cp:revision>
  <dcterms:created xsi:type="dcterms:W3CDTF">2019-06-13T11:16:23Z</dcterms:created>
  <dcterms:modified xsi:type="dcterms:W3CDTF">2019-07-02T20:43:56Z</dcterms:modified>
</cp:coreProperties>
</file>